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1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" name="Shape 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" name="Shape 27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4" name="Shape 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5" name="Shape 3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4" name="Shape 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5" name="Shape 5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1" name="Shape 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type="ctrTitle"/>
          </p:nvPr>
        </p:nvSpPr>
        <p:spPr>
          <a:xfrm>
            <a:off y="1583342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  <p:sp>
        <p:nvSpPr>
          <p:cNvPr id="9" name="Shape 9"/>
          <p:cNvSpPr txBox="1"/>
          <p:nvPr>
            <p:ph idx="1" type="subTitle"/>
          </p:nvPr>
        </p:nvSpPr>
        <p:spPr>
          <a:xfrm>
            <a:off y="2840053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mar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 indent="457200">
              <a:defRPr/>
            </a:lvl2pPr>
            <a:lvl3pPr indent="914400">
              <a:defRPr/>
            </a:lvl3pPr>
            <a:lvl4pPr indent="1371600"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indent="-133350" marL="74295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indent="-114300" marL="16002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indent="-114300" marL="20574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indent="-114300" marL="25146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indent="-114300" marL="29718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indent="-114300" marL="34290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indent="-114300" marL="38862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10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3.png" Type="http://schemas.openxmlformats.org/officeDocument/2006/relationships/image" Id="rId4"/><Relationship Target="../media/image12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9.png" Type="http://schemas.openxmlformats.org/officeDocument/2006/relationships/image" Id="rId4"/><Relationship Target="../media/image01.jp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4"/><Relationship Target="../media/image00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4"/><Relationship Target="../media/image05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5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4"/><Relationship Target="../media/image02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7.png" Type="http://schemas.openxmlformats.org/officeDocument/2006/relationships/image" Id="rId4"/><Relationship Target="../media/image16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4.png" Type="http://schemas.openxmlformats.org/officeDocument/2006/relationships/image" Id="rId4"/><Relationship Target="../media/image04.png" Type="http://schemas.openxmlformats.org/officeDocument/2006/relationships/image" Id="rId3"/><Relationship Target="../media/image08.png" Type="http://schemas.openxmlformats.org/officeDocument/2006/relationships/image" Id="rId5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8.png" Type="http://schemas.openxmlformats.org/officeDocument/2006/relationships/image" Id="rId4"/><Relationship Target="../media/image11.jp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BCFDFF"/>
        </a:solidFill>
      </p:bgPr>
    </p:bg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ctrTitle"/>
          </p:nvPr>
        </p:nvSpPr>
        <p:spPr>
          <a:xfrm>
            <a:off y="-35650" x="1931925"/>
            <a:ext cy="1102500" cx="51885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Bonbon"/>
                <a:ea typeface="Bonbon"/>
                <a:cs typeface="Bonbon"/>
                <a:sym typeface="Bonbon"/>
              </a:rPr>
              <a:t>La mansion</a:t>
            </a:r>
          </a:p>
        </p:txBody>
      </p:sp>
      <p:sp>
        <p:nvSpPr>
          <p:cNvPr id="24" name="Shape 24"/>
          <p:cNvSpPr txBox="1"/>
          <p:nvPr>
            <p:ph idx="1" type="subTitle"/>
          </p:nvPr>
        </p:nvSpPr>
        <p:spPr>
          <a:xfrm>
            <a:off y="962125" x="2461825"/>
            <a:ext cy="871800" cx="3780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latin typeface="Bonbon"/>
                <a:ea typeface="Bonbon"/>
                <a:cs typeface="Bonbon"/>
                <a:sym typeface="Bonbon"/>
              </a:rPr>
              <a:t>por: Jillian Sternick</a:t>
            </a:r>
          </a:p>
        </p:txBody>
      </p:sp>
      <p:sp>
        <p:nvSpPr>
          <p:cNvPr id="25" name="Shape 25"/>
          <p:cNvSpPr/>
          <p:nvPr/>
        </p:nvSpPr>
        <p:spPr>
          <a:xfrm>
            <a:off y="1524875" x="1614000"/>
            <a:ext cy="3514725" cx="52387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05" name="Shape 105"/>
          <p:cNvSpPr/>
          <p:nvPr/>
        </p:nvSpPr>
        <p:spPr>
          <a:xfrm>
            <a:off y="0" x="0"/>
            <a:ext cy="51435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6" name="Shape 106"/>
          <p:cNvSpPr txBox="1"/>
          <p:nvPr/>
        </p:nvSpPr>
        <p:spPr>
          <a:xfrm>
            <a:off y="347575" x="3003450"/>
            <a:ext cy="857400" cx="2784900"/>
          </a:xfrm>
          <a:prstGeom prst="rect">
            <a:avLst/>
          </a:prstGeom>
          <a:solidFill>
            <a:srgbClr val="F9FFF8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4800" lang="en">
                <a:solidFill>
                  <a:srgbClr val="BCFDFF"/>
                </a:solidFill>
              </a:rPr>
              <a:t>El Garaje</a:t>
            </a:r>
          </a:p>
        </p:txBody>
      </p:sp>
      <p:sp>
        <p:nvSpPr>
          <p:cNvPr id="107" name="Shape 107"/>
          <p:cNvSpPr txBox="1"/>
          <p:nvPr/>
        </p:nvSpPr>
        <p:spPr>
          <a:xfrm>
            <a:off y="1204975" x="2671500"/>
            <a:ext cy="681900" cx="3800999"/>
          </a:xfrm>
          <a:prstGeom prst="rect">
            <a:avLst/>
          </a:prstGeom>
          <a:solidFill>
            <a:srgbClr val="F9FFF8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BCFDFF"/>
                </a:solidFill>
              </a:rPr>
              <a:t>Es un garaje. Es muy grande y bello.</a:t>
            </a:r>
          </a:p>
        </p:txBody>
      </p:sp>
      <p:sp>
        <p:nvSpPr>
          <p:cNvPr id="108" name="Shape 108"/>
          <p:cNvSpPr/>
          <p:nvPr/>
        </p:nvSpPr>
        <p:spPr>
          <a:xfrm>
            <a:off y="2028475" x="2006175"/>
            <a:ext cy="2868299" cx="565052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/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32" name="Shape 32"/>
          <p:cNvSpPr txBox="1"/>
          <p:nvPr/>
        </p:nvSpPr>
        <p:spPr>
          <a:xfrm>
            <a:off y="320875" x="1719575"/>
            <a:ext cy="627599" cx="6542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3600" lang="en">
                <a:latin typeface="Chewy"/>
                <a:ea typeface="Chewy"/>
                <a:cs typeface="Chewy"/>
                <a:sym typeface="Chewy"/>
              </a:rPr>
              <a:t> Es una mansion. Es grande y lujosa. </a:t>
            </a:r>
          </a:p>
        </p:txBody>
      </p:sp>
      <p:sp>
        <p:nvSpPr>
          <p:cNvPr id="33" name="Shape 33"/>
          <p:cNvSpPr/>
          <p:nvPr/>
        </p:nvSpPr>
        <p:spPr>
          <a:xfrm>
            <a:off y="1411125" x="1872475"/>
            <a:ext cy="3514725" cx="52387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FF"/>
        </a:solidFill>
      </p:bgPr>
    </p:bg>
    <p:spTree>
      <p:nvGrpSpPr>
        <p:cNvPr id="37" name="Shape 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8" name="Shape 38"/>
          <p:cNvSpPr txBox="1"/>
          <p:nvPr>
            <p:ph idx="1" type="body"/>
          </p:nvPr>
        </p:nvSpPr>
        <p:spPr>
          <a:xfrm>
            <a:off y="208550" x="3197425"/>
            <a:ext cy="704999" cx="6312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600" lang="en">
                <a:solidFill>
                  <a:srgbClr val="B758FF"/>
                </a:solidFill>
                <a:latin typeface="Butterfly Kids"/>
                <a:ea typeface="Butterfly Kids"/>
                <a:cs typeface="Butterfly Kids"/>
                <a:sym typeface="Butterfly Kids"/>
              </a:rPr>
              <a:t> Es una cocina es pequeño y moderno.</a:t>
            </a:r>
          </a:p>
        </p:txBody>
      </p:sp>
      <p:sp>
        <p:nvSpPr>
          <p:cNvPr id="39" name="Shape 39"/>
          <p:cNvSpPr/>
          <p:nvPr/>
        </p:nvSpPr>
        <p:spPr>
          <a:xfrm>
            <a:off y="1890875" x="2426525"/>
            <a:ext cy="2768000" cx="36811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0" name="Shape 40"/>
          <p:cNvSpPr/>
          <p:nvPr/>
        </p:nvSpPr>
        <p:spPr>
          <a:xfrm>
            <a:off y="0" x="0"/>
            <a:ext cy="5143499" cx="91439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41" name="Shape 41"/>
          <p:cNvSpPr/>
          <p:nvPr/>
        </p:nvSpPr>
        <p:spPr>
          <a:xfrm>
            <a:off y="2248225" x="904400"/>
            <a:ext cy="2768000" cx="36811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2" name="Shape 42"/>
          <p:cNvSpPr txBox="1"/>
          <p:nvPr/>
        </p:nvSpPr>
        <p:spPr>
          <a:xfrm>
            <a:off y="2607825" x="5888275"/>
            <a:ext cy="1334100" cx="3000000"/>
          </a:xfrm>
          <a:prstGeom prst="rect">
            <a:avLst/>
          </a:prstGeom>
          <a:solidFill>
            <a:srgbClr val="F9FFF8"/>
          </a:solidFill>
          <a:ln w="152400" cap="flat">
            <a:solidFill>
              <a:srgbClr val="FF0000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sz="3600" lang="en">
                <a:solidFill>
                  <a:srgbClr val="00FF00"/>
                </a:solidFill>
                <a:latin typeface="Butterfly Kids"/>
                <a:ea typeface="Butterfly Kids"/>
                <a:cs typeface="Butterfly Kids"/>
                <a:sym typeface="Butterfly Kids"/>
              </a:rPr>
              <a:t>Es una cocina. Es pequeño y moderno.</a:t>
            </a:r>
          </a:p>
        </p:txBody>
      </p:sp>
      <p:sp>
        <p:nvSpPr>
          <p:cNvPr id="43" name="Shape 43"/>
          <p:cNvSpPr txBox="1"/>
          <p:nvPr/>
        </p:nvSpPr>
        <p:spPr>
          <a:xfrm>
            <a:off y="208550" x="3627425"/>
            <a:ext cy="704999" cx="1746599"/>
          </a:xfrm>
          <a:prstGeom prst="rect">
            <a:avLst/>
          </a:prstGeom>
          <a:solidFill>
            <a:srgbClr val="FFFFFF"/>
          </a:solidFill>
          <a:ln w="114300" cap="flat">
            <a:solidFill>
              <a:srgbClr val="FF0000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00FF00"/>
                </a:solidFill>
                <a:latin typeface="Butterfly Kids"/>
                <a:ea typeface="Butterfly Kids"/>
                <a:cs typeface="Butterfly Kids"/>
                <a:sym typeface="Butterfly Kids"/>
              </a:rPr>
              <a:t>La Cocina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8" name="Shape 4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0" name="Shape 50"/>
          <p:cNvSpPr/>
          <p:nvPr/>
        </p:nvSpPr>
        <p:spPr>
          <a:xfrm>
            <a:off y="0" x="24762"/>
            <a:ext cy="5143499" cx="90944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1" name="Shape 51"/>
          <p:cNvSpPr txBox="1"/>
          <p:nvPr/>
        </p:nvSpPr>
        <p:spPr>
          <a:xfrm>
            <a:off y="205975" x="3258725"/>
            <a:ext cy="614399" cx="2266200"/>
          </a:xfrm>
          <a:prstGeom prst="rect">
            <a:avLst/>
          </a:prstGeom>
          <a:solidFill>
            <a:srgbClr val="000000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600" lang="en">
                <a:solidFill>
                  <a:srgbClr val="FF0000"/>
                </a:solidFill>
                <a:latin typeface="Calligraffitti"/>
                <a:ea typeface="Calligraffitti"/>
                <a:cs typeface="Calligraffitti"/>
                <a:sym typeface="Calligraffitti"/>
              </a:rPr>
              <a:t>El Comedor</a:t>
            </a:r>
          </a:p>
        </p:txBody>
      </p:sp>
      <p:sp>
        <p:nvSpPr>
          <p:cNvPr id="52" name="Shape 52"/>
          <p:cNvSpPr txBox="1"/>
          <p:nvPr/>
        </p:nvSpPr>
        <p:spPr>
          <a:xfrm>
            <a:off y="1063375" x="1702925"/>
            <a:ext cy="685499" cx="5377800"/>
          </a:xfrm>
          <a:prstGeom prst="rect">
            <a:avLst/>
          </a:prstGeom>
          <a:solidFill>
            <a:srgbClr val="000000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solidFill>
                  <a:srgbClr val="FF0000"/>
                </a:solidFill>
                <a:latin typeface="Calligraffitti"/>
                <a:ea typeface="Calligraffitti"/>
                <a:cs typeface="Calligraffitti"/>
                <a:sym typeface="Calligraffitti"/>
              </a:rPr>
              <a:t>Es un comedor. Es grande y muy magnifico.</a:t>
            </a:r>
          </a:p>
        </p:txBody>
      </p:sp>
      <p:sp>
        <p:nvSpPr>
          <p:cNvPr id="53" name="Shape 53"/>
          <p:cNvSpPr/>
          <p:nvPr/>
        </p:nvSpPr>
        <p:spPr>
          <a:xfrm>
            <a:off y="1991875" x="2613500"/>
            <a:ext cy="2932499" cx="3830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B758FF"/>
        </a:solidFill>
      </p:bgPr>
    </p:bg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y="124550" x="3435375"/>
            <a:ext cy="857400" cx="20928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0FF00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El Baño</a:t>
            </a:r>
          </a:p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981950" x="1364700"/>
            <a:ext cy="857400" cx="6612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lang="en">
                <a:solidFill>
                  <a:srgbClr val="00FF00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 Es un baño es grande, bonito, y estupendo.</a:t>
            </a:r>
          </a:p>
        </p:txBody>
      </p:sp>
      <p:sp>
        <p:nvSpPr>
          <p:cNvPr id="60" name="Shape 60"/>
          <p:cNvSpPr/>
          <p:nvPr/>
        </p:nvSpPr>
        <p:spPr>
          <a:xfrm>
            <a:off y="1839350" x="2234800"/>
            <a:ext cy="2691625" cx="42394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3" fill="hold" presetSubtype="16" presetClass="entr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67" name="Shape 67"/>
          <p:cNvSpPr/>
          <p:nvPr/>
        </p:nvSpPr>
        <p:spPr>
          <a:xfrm>
            <a:off y="0" x="0"/>
            <a:ext cy="51435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8" name="Shape 68"/>
          <p:cNvSpPr txBox="1"/>
          <p:nvPr/>
        </p:nvSpPr>
        <p:spPr>
          <a:xfrm>
            <a:off y="205975" x="3634025"/>
            <a:ext cy="669300" cx="1451100"/>
          </a:xfrm>
          <a:prstGeom prst="rect">
            <a:avLst/>
          </a:prstGeom>
          <a:solidFill>
            <a:srgbClr val="F9FFF8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3600" lang="en">
                <a:solidFill>
                  <a:srgbClr val="5536B7"/>
                </a:solidFill>
                <a:latin typeface="Butterfly Kids"/>
                <a:ea typeface="Butterfly Kids"/>
                <a:cs typeface="Butterfly Kids"/>
                <a:sym typeface="Butterfly Kids"/>
              </a:rPr>
              <a:t>La Sala</a:t>
            </a:r>
          </a:p>
        </p:txBody>
      </p:sp>
      <p:sp>
        <p:nvSpPr>
          <p:cNvPr id="69" name="Shape 69"/>
          <p:cNvSpPr txBox="1"/>
          <p:nvPr/>
        </p:nvSpPr>
        <p:spPr>
          <a:xfrm>
            <a:off y="1037712" x="2191650"/>
            <a:ext cy="1127099" cx="4760699"/>
          </a:xfrm>
          <a:prstGeom prst="rect">
            <a:avLst/>
          </a:prstGeom>
          <a:solidFill>
            <a:srgbClr val="F9FFF8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b="1" sz="2400" lang="en">
                <a:solidFill>
                  <a:srgbClr val="5536B7"/>
                </a:solidFill>
                <a:latin typeface="Cedarville Cursive"/>
                <a:ea typeface="Cedarville Cursive"/>
                <a:cs typeface="Cedarville Cursive"/>
                <a:sym typeface="Cedarville Cursive"/>
              </a:rPr>
              <a:t>Es una sala es pequeño, bonita, fabulosa, y bolla. </a:t>
            </a:r>
          </a:p>
        </p:txBody>
      </p:sp>
      <p:sp>
        <p:nvSpPr>
          <p:cNvPr id="70" name="Shape 70"/>
          <p:cNvSpPr/>
          <p:nvPr/>
        </p:nvSpPr>
        <p:spPr>
          <a:xfrm>
            <a:off y="2217300" x="2532550"/>
            <a:ext cy="2860499" cx="36540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8" fill="hold" presetSubtype="0" presetClass="emph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8" fill="hold" presetSubtype="0" presetClass="emph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77" name="Shape 77"/>
          <p:cNvSpPr/>
          <p:nvPr/>
        </p:nvSpPr>
        <p:spPr>
          <a:xfrm>
            <a:off y="76650" x="40975"/>
            <a:ext cy="5005375" cx="91030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8" name="Shape 78"/>
          <p:cNvSpPr txBox="1"/>
          <p:nvPr/>
        </p:nvSpPr>
        <p:spPr>
          <a:xfrm>
            <a:off y="342775" x="3573850"/>
            <a:ext cy="583800" cx="1849500"/>
          </a:xfrm>
          <a:prstGeom prst="rect">
            <a:avLst/>
          </a:prstGeom>
          <a:solidFill>
            <a:srgbClr val="F9FFF8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FF639C"/>
                </a:solidFill>
                <a:latin typeface="Unkempt"/>
                <a:ea typeface="Unkempt"/>
                <a:cs typeface="Unkempt"/>
                <a:sym typeface="Unkempt"/>
              </a:rPr>
              <a:t>El Cuarto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y="1200150" x="2286000"/>
            <a:ext cy="857400" cx="4990799"/>
          </a:xfrm>
          <a:prstGeom prst="rect">
            <a:avLst/>
          </a:prstGeom>
          <a:solidFill>
            <a:srgbClr val="F9FFF8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solidFill>
                  <a:srgbClr val="FF639C"/>
                </a:solidFill>
                <a:latin typeface="Unkempt"/>
                <a:ea typeface="Unkempt"/>
                <a:cs typeface="Unkempt"/>
                <a:sym typeface="Unkempt"/>
              </a:rPr>
              <a:t>Es un cuarto. Es grande,bello, y antiguo.</a:t>
            </a:r>
          </a:p>
        </p:txBody>
      </p:sp>
      <p:sp>
        <p:nvSpPr>
          <p:cNvPr id="80" name="Shape 80"/>
          <p:cNvSpPr/>
          <p:nvPr/>
        </p:nvSpPr>
        <p:spPr>
          <a:xfrm>
            <a:off y="2364775" x="2986500"/>
            <a:ext cy="2131024" cx="31610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push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8" fill="hold" presetSubtype="0" presetClass="emph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presetID="23" fill="hold" presetSubtype="16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presetID="8" fill="hold" presetSubtype="0" presetClass="emph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presetID="8" fill="hold" presetSubtype="0" presetClass="emph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4" name="Shape 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7" name="Shape 87"/>
          <p:cNvSpPr/>
          <p:nvPr/>
        </p:nvSpPr>
        <p:spPr>
          <a:xfrm>
            <a:off y="0" x="0"/>
            <a:ext cy="51435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8" name="Shape 88"/>
          <p:cNvSpPr txBox="1"/>
          <p:nvPr/>
        </p:nvSpPr>
        <p:spPr>
          <a:xfrm>
            <a:off y="71300" x="3538175"/>
            <a:ext cy="713100" cx="1706699"/>
          </a:xfrm>
          <a:prstGeom prst="rect">
            <a:avLst/>
          </a:prstGeom>
          <a:solidFill>
            <a:srgbClr val="F9FFF8">
              <a:alpha val="0"/>
            </a:srgbClr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FF9900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El Patio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y="873425" x="2762850"/>
            <a:ext cy="650700" cx="2856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9FFF8"/>
                </a:solidFill>
                <a:latin typeface="Coming Soon"/>
                <a:ea typeface="Coming Soon"/>
                <a:cs typeface="Coming Soon"/>
                <a:sym typeface="Coming Soon"/>
              </a:rPr>
              <a:t>Es un patio. Es grande y bello</a:t>
            </a:r>
          </a:p>
        </p:txBody>
      </p:sp>
      <p:sp>
        <p:nvSpPr>
          <p:cNvPr id="90" name="Shape 90"/>
          <p:cNvSpPr/>
          <p:nvPr/>
        </p:nvSpPr>
        <p:spPr>
          <a:xfrm>
            <a:off y="1524125" x="576537"/>
            <a:ext cy="2398300" cx="327187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91" name="Shape 91"/>
          <p:cNvSpPr/>
          <p:nvPr/>
        </p:nvSpPr>
        <p:spPr>
          <a:xfrm>
            <a:off y="2718375" x="5571050"/>
            <a:ext cy="1685799" cx="24114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/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y="223800" x="3202200"/>
            <a:ext cy="857400" cx="2628300"/>
          </a:xfrm>
          <a:prstGeom prst="rect">
            <a:avLst/>
          </a:prstGeom>
          <a:solidFill>
            <a:srgbClr val="CCA2FF"/>
          </a:solidFill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Love Ya Like A Sister"/>
                <a:ea typeface="Love Ya Like A Sister"/>
                <a:cs typeface="Love Ya Like A Sister"/>
                <a:sym typeface="Love Ya Like A Sister"/>
              </a:rPr>
              <a:t>El Jardin</a:t>
            </a:r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y="1155575" x="804775"/>
            <a:ext cy="731099" cx="7293600"/>
          </a:xfrm>
          <a:prstGeom prst="rect">
            <a:avLst/>
          </a:prstGeom>
          <a:solidFill>
            <a:srgbClr val="CCA2FF"/>
          </a:solidFill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>
                <a:latin typeface="Love Ya Like A Sister"/>
                <a:ea typeface="Love Ya Like A Sister"/>
                <a:cs typeface="Love Ya Like A Sister"/>
                <a:sym typeface="Love Ya Like A Sister"/>
              </a:rPr>
              <a:t>Es un jardin. Es magnífico, impresionante, y bello.</a:t>
            </a:r>
          </a:p>
        </p:txBody>
      </p:sp>
      <p:sp>
        <p:nvSpPr>
          <p:cNvPr id="98" name="Shape 98"/>
          <p:cNvSpPr/>
          <p:nvPr/>
        </p:nvSpPr>
        <p:spPr>
          <a:xfrm>
            <a:off y="2884000" x="2897375"/>
            <a:ext cy="1983000" cx="26282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